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Merriweather" panose="00000500000000000000" pitchFamily="2" charset="0"/>
      <p:regular r:id="rId9"/>
      <p:bold r:id="rId10"/>
    </p:embeddedFont>
    <p:embeddedFont>
      <p:font typeface="Merriweather Light" panose="00000400000000000000" pitchFamily="2" charset="0"/>
      <p:regular r:id="rId11"/>
      <p:italic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566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505"/>
          </a:xfrm>
          <a:prstGeom prst="rect">
            <a:avLst/>
          </a:prstGeom>
        </p:spPr>
      </p:pic>
      <p:sp>
        <p:nvSpPr>
          <p:cNvPr id="3" name="Text 0"/>
          <p:cNvSpPr/>
          <p:nvPr/>
        </p:nvSpPr>
        <p:spPr>
          <a:xfrm>
            <a:off x="713899" y="560903"/>
            <a:ext cx="7716202" cy="1282779"/>
          </a:xfrm>
          <a:prstGeom prst="rect">
            <a:avLst/>
          </a:prstGeom>
          <a:noFill/>
          <a:ln/>
        </p:spPr>
        <p:txBody>
          <a:bodyPr wrap="square" lIns="0" tIns="0" rIns="0" bIns="0" rtlCol="0" anchor="t"/>
          <a:lstStyle/>
          <a:p>
            <a:pPr marL="0" indent="0" algn="l">
              <a:lnSpc>
                <a:spcPts val="5000"/>
              </a:lnSpc>
              <a:buNone/>
            </a:pPr>
            <a:r>
              <a:rPr lang="en-US" sz="4000" dirty="0">
                <a:solidFill>
                  <a:srgbClr val="F5F0F0"/>
                </a:solidFill>
                <a:latin typeface="Merriweather" pitchFamily="34" charset="0"/>
                <a:ea typeface="Merriweather" pitchFamily="34" charset="-122"/>
                <a:cs typeface="Merriweather" pitchFamily="34" charset="-120"/>
              </a:rPr>
              <a:t> Machine Learning–Based Error Classification</a:t>
            </a:r>
            <a:endParaRPr lang="en-US" sz="4000" dirty="0"/>
          </a:p>
        </p:txBody>
      </p:sp>
      <p:sp>
        <p:nvSpPr>
          <p:cNvPr id="4" name="Text 1"/>
          <p:cNvSpPr/>
          <p:nvPr/>
        </p:nvSpPr>
        <p:spPr>
          <a:xfrm>
            <a:off x="713899" y="1925241"/>
            <a:ext cx="7716202" cy="1019889"/>
          </a:xfrm>
          <a:prstGeom prst="rect">
            <a:avLst/>
          </a:prstGeom>
          <a:noFill/>
          <a:ln/>
        </p:spPr>
        <p:txBody>
          <a:bodyPr wrap="square" lIns="0" tIns="0" rIns="0" bIns="0" rtlCol="0" anchor="t"/>
          <a:lstStyle/>
          <a:p>
            <a:pPr marL="0" indent="0" algn="l">
              <a:lnSpc>
                <a:spcPts val="4000"/>
              </a:lnSpc>
              <a:buNone/>
            </a:pPr>
            <a:r>
              <a:rPr lang="en-US" sz="3200" dirty="0">
                <a:solidFill>
                  <a:srgbClr val="F5F0F0"/>
                </a:solidFill>
                <a:latin typeface="Merriweather" pitchFamily="34" charset="0"/>
                <a:ea typeface="Merriweather" pitchFamily="34" charset="-122"/>
                <a:cs typeface="Merriweather" pitchFamily="34" charset="-120"/>
              </a:rPr>
              <a:t>Intelligent Error Debugging for C++ and Python</a:t>
            </a:r>
            <a:endParaRPr lang="en-US" sz="3200" dirty="0"/>
          </a:p>
        </p:txBody>
      </p:sp>
      <p:sp>
        <p:nvSpPr>
          <p:cNvPr id="5" name="Text 2"/>
          <p:cNvSpPr/>
          <p:nvPr/>
        </p:nvSpPr>
        <p:spPr>
          <a:xfrm>
            <a:off x="713899" y="3251121"/>
            <a:ext cx="7716202" cy="326231"/>
          </a:xfrm>
          <a:prstGeom prst="rect">
            <a:avLst/>
          </a:prstGeom>
          <a:noFill/>
          <a:ln/>
        </p:spPr>
        <p:txBody>
          <a:bodyPr wrap="none" lIns="0" tIns="0" rIns="0" bIns="0" rtlCol="0" anchor="t"/>
          <a:lstStyle/>
          <a:p>
            <a:pPr marL="0" indent="0" algn="l">
              <a:lnSpc>
                <a:spcPts val="2550"/>
              </a:lnSpc>
              <a:buNone/>
            </a:pPr>
            <a:r>
              <a:rPr lang="en-US" sz="1600" b="1" dirty="0">
                <a:solidFill>
                  <a:srgbClr val="E2E6E9"/>
                </a:solidFill>
                <a:latin typeface="Merriweather" pitchFamily="34" charset="0"/>
                <a:ea typeface="Merriweather" pitchFamily="34" charset="-122"/>
                <a:cs typeface="Merriweather" pitchFamily="34" charset="-120"/>
              </a:rPr>
              <a:t>Team Members:</a:t>
            </a:r>
            <a:endParaRPr lang="en-US" sz="1600" dirty="0"/>
          </a:p>
        </p:txBody>
      </p:sp>
      <p:sp>
        <p:nvSpPr>
          <p:cNvPr id="6" name="Text 3"/>
          <p:cNvSpPr/>
          <p:nvPr/>
        </p:nvSpPr>
        <p:spPr>
          <a:xfrm>
            <a:off x="713899" y="3806785"/>
            <a:ext cx="7716202" cy="326231"/>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Abiram Krishna (24CSB1A02)</a:t>
            </a:r>
            <a:endParaRPr lang="en-US" sz="1600" dirty="0"/>
          </a:p>
        </p:txBody>
      </p:sp>
      <p:sp>
        <p:nvSpPr>
          <p:cNvPr id="7" name="Text 4"/>
          <p:cNvSpPr/>
          <p:nvPr/>
        </p:nvSpPr>
        <p:spPr>
          <a:xfrm>
            <a:off x="713899" y="4204335"/>
            <a:ext cx="7716202" cy="326231"/>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Aditya Madhu (24CSB1A03)</a:t>
            </a:r>
            <a:endParaRPr lang="en-US" sz="1600" dirty="0"/>
          </a:p>
        </p:txBody>
      </p:sp>
      <p:sp>
        <p:nvSpPr>
          <p:cNvPr id="8" name="Text 5"/>
          <p:cNvSpPr/>
          <p:nvPr/>
        </p:nvSpPr>
        <p:spPr>
          <a:xfrm>
            <a:off x="713899" y="4601885"/>
            <a:ext cx="7716202" cy="326231"/>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Sanjay Rao (24CSB1A57)</a:t>
            </a:r>
            <a:endParaRPr lang="en-US" sz="1600" dirty="0"/>
          </a:p>
        </p:txBody>
      </p:sp>
      <p:sp>
        <p:nvSpPr>
          <p:cNvPr id="9" name="Text 6"/>
          <p:cNvSpPr/>
          <p:nvPr/>
        </p:nvSpPr>
        <p:spPr>
          <a:xfrm>
            <a:off x="713899" y="5157549"/>
            <a:ext cx="7716202" cy="1304925"/>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Programming errors are a significant challenge for both learners and seasoned developers. This project introduces an innovative solution: using Machine Learning (ML) to automatically classify programming errors. Our system aims to make debugging faster, smarter, and more intuitive.</a:t>
            </a:r>
            <a:endParaRPr lang="en-US" sz="1600" dirty="0"/>
          </a:p>
        </p:txBody>
      </p:sp>
      <p:sp>
        <p:nvSpPr>
          <p:cNvPr id="10" name="Text 7"/>
          <p:cNvSpPr/>
          <p:nvPr/>
        </p:nvSpPr>
        <p:spPr>
          <a:xfrm>
            <a:off x="713899" y="6691908"/>
            <a:ext cx="7716202" cy="978694"/>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Our goal is to develop a robust model that can read an error message, comprehend its nature, and accurately predict its category for both Python and C++ codebases.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3766" y="585430"/>
            <a:ext cx="5913358" cy="546735"/>
          </a:xfrm>
          <a:prstGeom prst="rect">
            <a:avLst/>
          </a:prstGeom>
          <a:noFill/>
          <a:ln/>
        </p:spPr>
        <p:txBody>
          <a:bodyPr wrap="none" lIns="0" tIns="0" rIns="0" bIns="0" rtlCol="0" anchor="t"/>
          <a:lstStyle/>
          <a:p>
            <a:pPr marL="0" indent="0" algn="l">
              <a:lnSpc>
                <a:spcPts val="4200"/>
              </a:lnSpc>
              <a:buNone/>
            </a:pPr>
            <a:r>
              <a:rPr lang="en-US" sz="3350" dirty="0">
                <a:solidFill>
                  <a:srgbClr val="000000"/>
                </a:solidFill>
                <a:latin typeface="Merriweather" pitchFamily="34" charset="0"/>
                <a:ea typeface="Merriweather" pitchFamily="34" charset="-122"/>
                <a:cs typeface="Merriweather" pitchFamily="34" charset="-120"/>
              </a:rPr>
              <a:t>🎯</a:t>
            </a:r>
            <a:r>
              <a:rPr lang="en-US" sz="3350" dirty="0">
                <a:solidFill>
                  <a:srgbClr val="F5F0F0"/>
                </a:solidFill>
                <a:latin typeface="Merriweather" pitchFamily="34" charset="0"/>
                <a:ea typeface="Merriweather" pitchFamily="34" charset="-122"/>
                <a:cs typeface="Merriweather" pitchFamily="34" charset="-120"/>
              </a:rPr>
              <a:t> Project Benefits &amp; Impact</a:t>
            </a:r>
            <a:endParaRPr lang="en-US" sz="3350" dirty="0"/>
          </a:p>
        </p:txBody>
      </p:sp>
      <p:sp>
        <p:nvSpPr>
          <p:cNvPr id="3" name="Shape 1"/>
          <p:cNvSpPr/>
          <p:nvPr/>
        </p:nvSpPr>
        <p:spPr>
          <a:xfrm>
            <a:off x="603766" y="1477208"/>
            <a:ext cx="4359235" cy="2419588"/>
          </a:xfrm>
          <a:prstGeom prst="roundRect">
            <a:avLst>
              <a:gd name="adj" fmla="val 4535"/>
            </a:avLst>
          </a:prstGeom>
          <a:solidFill>
            <a:srgbClr val="09151A">
              <a:alpha val="95000"/>
            </a:srgbClr>
          </a:solidFill>
          <a:ln w="22860">
            <a:solidFill>
              <a:srgbClr val="194A99"/>
            </a:solidFill>
            <a:prstDash val="solid"/>
          </a:ln>
        </p:spPr>
      </p:sp>
      <p:sp>
        <p:nvSpPr>
          <p:cNvPr id="4" name="Shape 2"/>
          <p:cNvSpPr/>
          <p:nvPr/>
        </p:nvSpPr>
        <p:spPr>
          <a:xfrm>
            <a:off x="580906" y="1477208"/>
            <a:ext cx="91440" cy="2419588"/>
          </a:xfrm>
          <a:prstGeom prst="roundRect">
            <a:avLst>
              <a:gd name="adj" fmla="val 79249"/>
            </a:avLst>
          </a:prstGeom>
          <a:solidFill>
            <a:srgbClr val="609DFF"/>
          </a:solidFill>
          <a:ln/>
        </p:spPr>
      </p:sp>
      <p:sp>
        <p:nvSpPr>
          <p:cNvPr id="5" name="Text 3"/>
          <p:cNvSpPr/>
          <p:nvPr/>
        </p:nvSpPr>
        <p:spPr>
          <a:xfrm>
            <a:off x="867727" y="1672590"/>
            <a:ext cx="2385893" cy="269438"/>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Accelerated Debugging</a:t>
            </a:r>
            <a:endParaRPr lang="en-US" sz="1650" dirty="0"/>
          </a:p>
        </p:txBody>
      </p:sp>
      <p:sp>
        <p:nvSpPr>
          <p:cNvPr id="6" name="Text 4"/>
          <p:cNvSpPr/>
          <p:nvPr/>
        </p:nvSpPr>
        <p:spPr>
          <a:xfrm>
            <a:off x="867727" y="2045494"/>
            <a:ext cx="3899892" cy="1379934"/>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Automatically categorizes errors, reducing manual identification time. This allows developers to spend less time pinpointing issues and more time on core development, boosting productivity and project timelines.</a:t>
            </a:r>
            <a:endParaRPr lang="en-US" sz="1350" dirty="0"/>
          </a:p>
        </p:txBody>
      </p:sp>
      <p:sp>
        <p:nvSpPr>
          <p:cNvPr id="7" name="Shape 5"/>
          <p:cNvSpPr/>
          <p:nvPr/>
        </p:nvSpPr>
        <p:spPr>
          <a:xfrm>
            <a:off x="5135523" y="1477208"/>
            <a:ext cx="4359235" cy="2419588"/>
          </a:xfrm>
          <a:prstGeom prst="roundRect">
            <a:avLst>
              <a:gd name="adj" fmla="val 4535"/>
            </a:avLst>
          </a:prstGeom>
          <a:solidFill>
            <a:srgbClr val="09151A">
              <a:alpha val="95000"/>
            </a:srgbClr>
          </a:solidFill>
          <a:ln w="22860">
            <a:solidFill>
              <a:srgbClr val="194A99"/>
            </a:solidFill>
            <a:prstDash val="solid"/>
          </a:ln>
        </p:spPr>
      </p:sp>
      <p:sp>
        <p:nvSpPr>
          <p:cNvPr id="8" name="Shape 6"/>
          <p:cNvSpPr/>
          <p:nvPr/>
        </p:nvSpPr>
        <p:spPr>
          <a:xfrm>
            <a:off x="5112663" y="1477208"/>
            <a:ext cx="91440" cy="2419588"/>
          </a:xfrm>
          <a:prstGeom prst="roundRect">
            <a:avLst>
              <a:gd name="adj" fmla="val 79249"/>
            </a:avLst>
          </a:prstGeom>
          <a:solidFill>
            <a:srgbClr val="609DFF"/>
          </a:solidFill>
          <a:ln/>
        </p:spPr>
      </p:sp>
      <p:sp>
        <p:nvSpPr>
          <p:cNvPr id="9" name="Text 7"/>
          <p:cNvSpPr/>
          <p:nvPr/>
        </p:nvSpPr>
        <p:spPr>
          <a:xfrm>
            <a:off x="5399484" y="1672590"/>
            <a:ext cx="2156579" cy="269438"/>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Enhanced Learning</a:t>
            </a:r>
            <a:endParaRPr lang="en-US" sz="1650" dirty="0"/>
          </a:p>
        </p:txBody>
      </p:sp>
      <p:sp>
        <p:nvSpPr>
          <p:cNvPr id="10" name="Text 8"/>
          <p:cNvSpPr/>
          <p:nvPr/>
        </p:nvSpPr>
        <p:spPr>
          <a:xfrm>
            <a:off x="5399484" y="2045494"/>
            <a:ext cx="3899892" cy="1655921"/>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Helps developers understand the root cause of errors, fostering better programming practices. For students, this translates into a more intuitive and less frustrating learning experience, promoting deeper comprehension of coding logic.</a:t>
            </a:r>
            <a:endParaRPr lang="en-US" sz="1350" dirty="0"/>
          </a:p>
        </p:txBody>
      </p:sp>
      <p:sp>
        <p:nvSpPr>
          <p:cNvPr id="11" name="Shape 9"/>
          <p:cNvSpPr/>
          <p:nvPr/>
        </p:nvSpPr>
        <p:spPr>
          <a:xfrm>
            <a:off x="9667280" y="1477208"/>
            <a:ext cx="4359235" cy="2419588"/>
          </a:xfrm>
          <a:prstGeom prst="roundRect">
            <a:avLst>
              <a:gd name="adj" fmla="val 4535"/>
            </a:avLst>
          </a:prstGeom>
          <a:solidFill>
            <a:srgbClr val="09151A">
              <a:alpha val="95000"/>
            </a:srgbClr>
          </a:solidFill>
          <a:ln w="22860">
            <a:solidFill>
              <a:srgbClr val="194A99"/>
            </a:solidFill>
            <a:prstDash val="solid"/>
          </a:ln>
        </p:spPr>
      </p:sp>
      <p:sp>
        <p:nvSpPr>
          <p:cNvPr id="12" name="Shape 10"/>
          <p:cNvSpPr/>
          <p:nvPr/>
        </p:nvSpPr>
        <p:spPr>
          <a:xfrm>
            <a:off x="9644420" y="1477208"/>
            <a:ext cx="91440" cy="2419588"/>
          </a:xfrm>
          <a:prstGeom prst="roundRect">
            <a:avLst>
              <a:gd name="adj" fmla="val 79249"/>
            </a:avLst>
          </a:prstGeom>
          <a:solidFill>
            <a:srgbClr val="609DFF"/>
          </a:solidFill>
          <a:ln/>
        </p:spPr>
      </p:sp>
      <p:sp>
        <p:nvSpPr>
          <p:cNvPr id="13" name="Text 11"/>
          <p:cNvSpPr/>
          <p:nvPr/>
        </p:nvSpPr>
        <p:spPr>
          <a:xfrm>
            <a:off x="9931241" y="1672590"/>
            <a:ext cx="2441615" cy="269438"/>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Dual Language Support</a:t>
            </a:r>
            <a:endParaRPr lang="en-US" sz="1650" dirty="0"/>
          </a:p>
        </p:txBody>
      </p:sp>
      <p:sp>
        <p:nvSpPr>
          <p:cNvPr id="14" name="Text 12"/>
          <p:cNvSpPr/>
          <p:nvPr/>
        </p:nvSpPr>
        <p:spPr>
          <a:xfrm>
            <a:off x="9931241" y="2045494"/>
            <a:ext cx="3899892" cy="1379934"/>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Capable of analyzing error messages from both C++ and Python. This broad applicability makes the tool versatile and invaluable for a wide range of programming environments and educational curricula.</a:t>
            </a:r>
            <a:endParaRPr lang="en-US" sz="1350" dirty="0"/>
          </a:p>
        </p:txBody>
      </p:sp>
      <p:sp>
        <p:nvSpPr>
          <p:cNvPr id="15" name="Text 13"/>
          <p:cNvSpPr/>
          <p:nvPr/>
        </p:nvSpPr>
        <p:spPr>
          <a:xfrm>
            <a:off x="603766" y="4155519"/>
            <a:ext cx="3450669" cy="431244"/>
          </a:xfrm>
          <a:prstGeom prst="rect">
            <a:avLst/>
          </a:prstGeom>
          <a:noFill/>
          <a:ln/>
        </p:spPr>
        <p:txBody>
          <a:bodyPr wrap="none" lIns="0" tIns="0" rIns="0" bIns="0" rtlCol="0" anchor="t"/>
          <a:lstStyle/>
          <a:p>
            <a:pPr marL="0" indent="0" algn="l">
              <a:lnSpc>
                <a:spcPts val="3350"/>
              </a:lnSpc>
              <a:buNone/>
            </a:pPr>
            <a:r>
              <a:rPr lang="en-US" sz="2700" dirty="0">
                <a:solidFill>
                  <a:srgbClr val="F5F0F0"/>
                </a:solidFill>
                <a:latin typeface="Merriweather" pitchFamily="34" charset="0"/>
                <a:ea typeface="Merriweather" pitchFamily="34" charset="-122"/>
                <a:cs typeface="Merriweather" pitchFamily="34" charset="-120"/>
              </a:rPr>
              <a:t>Team Contributions</a:t>
            </a:r>
            <a:endParaRPr lang="en-US" sz="2700" dirty="0"/>
          </a:p>
        </p:txBody>
      </p:sp>
      <p:sp>
        <p:nvSpPr>
          <p:cNvPr id="16" name="Text 14"/>
          <p:cNvSpPr/>
          <p:nvPr/>
        </p:nvSpPr>
        <p:spPr>
          <a:xfrm>
            <a:off x="603766" y="4845487"/>
            <a:ext cx="13422868" cy="551974"/>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E2E6E9"/>
                </a:solidFill>
                <a:latin typeface="Merriweather" pitchFamily="34" charset="0"/>
                <a:ea typeface="Merriweather" pitchFamily="34" charset="-122"/>
                <a:cs typeface="Merriweather" pitchFamily="34" charset="-120"/>
              </a:rPr>
              <a:t>Abiram Krishna (24CSB1A02) - Frontend Development &amp; Dataset Creation:</a:t>
            </a:r>
            <a:r>
              <a:rPr lang="en-US" sz="1350" dirty="0">
                <a:solidFill>
                  <a:srgbClr val="E2E6E9"/>
                </a:solidFill>
                <a:latin typeface="Merriweather" pitchFamily="34" charset="0"/>
                <a:ea typeface="Merriweather" pitchFamily="34" charset="-122"/>
                <a:cs typeface="Merriweather" pitchFamily="34" charset="-120"/>
              </a:rPr>
              <a:t> Built the main user interface and visualization dashboard in app.py. Created the project's data foundation by writing generate_python_error_dataset.py to generate synthetic training data and clean_dataset.py to ensure data quality.</a:t>
            </a:r>
            <a:endParaRPr lang="en-US" sz="1350" dirty="0"/>
          </a:p>
        </p:txBody>
      </p:sp>
      <p:sp>
        <p:nvSpPr>
          <p:cNvPr id="17" name="Text 15"/>
          <p:cNvSpPr/>
          <p:nvPr/>
        </p:nvSpPr>
        <p:spPr>
          <a:xfrm>
            <a:off x="603766" y="5457825"/>
            <a:ext cx="13422868" cy="551974"/>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E2E6E9"/>
                </a:solidFill>
                <a:latin typeface="Merriweather" pitchFamily="34" charset="0"/>
                <a:ea typeface="Merriweather" pitchFamily="34" charset="-122"/>
                <a:cs typeface="Merriweather" pitchFamily="34" charset="-120"/>
              </a:rPr>
              <a:t>Aditya Madhu (24CSB1A03) - Core Machine Learning:</a:t>
            </a:r>
            <a:r>
              <a:rPr lang="en-US" sz="1350" dirty="0">
                <a:solidFill>
                  <a:srgbClr val="E2E6E9"/>
                </a:solidFill>
                <a:latin typeface="Merriweather" pitchFamily="34" charset="0"/>
                <a:ea typeface="Merriweather" pitchFamily="34" charset="-122"/>
                <a:cs typeface="Merriweather" pitchFamily="34" charset="-120"/>
              </a:rPr>
              <a:t> Designed the primary machine learning logic within error_classifier.py. Implemented the NLP pipeline to process text and the TF-IDF system to extract features from the code errors.</a:t>
            </a:r>
            <a:endParaRPr lang="en-US" sz="1350" dirty="0"/>
          </a:p>
        </p:txBody>
      </p:sp>
      <p:sp>
        <p:nvSpPr>
          <p:cNvPr id="18" name="Text 16"/>
          <p:cNvSpPr/>
          <p:nvPr/>
        </p:nvSpPr>
        <p:spPr>
          <a:xfrm>
            <a:off x="603766" y="6070163"/>
            <a:ext cx="13422868" cy="551974"/>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E2E6E9"/>
                </a:solidFill>
                <a:latin typeface="Merriweather" pitchFamily="34" charset="0"/>
                <a:ea typeface="Merriweather" pitchFamily="34" charset="-122"/>
                <a:cs typeface="Merriweather" pitchFamily="34" charset="-120"/>
              </a:rPr>
              <a:t>Sanjay Rao (24CSB1A57) - Backend &amp; Model Training:</a:t>
            </a:r>
            <a:r>
              <a:rPr lang="en-US" sz="1350" dirty="0">
                <a:solidFill>
                  <a:srgbClr val="E2E6E9"/>
                </a:solidFill>
                <a:latin typeface="Merriweather" pitchFamily="34" charset="0"/>
                <a:ea typeface="Merriweather" pitchFamily="34" charset="-122"/>
                <a:cs typeface="Merriweather" pitchFamily="34" charset="-120"/>
              </a:rPr>
              <a:t> Developed analyzers.py to handle the compilation and execution of C++ and Python code(acts as the codes lexical analyzer and preprocess text). Created the mlbec3.py script that manages the model training process (Linear SVC)  and saves the final system for use.</a:t>
            </a:r>
            <a:endParaRPr lang="en-US" sz="1350" dirty="0"/>
          </a:p>
        </p:txBody>
      </p:sp>
      <p:sp>
        <p:nvSpPr>
          <p:cNvPr id="19" name="Text 17"/>
          <p:cNvSpPr/>
          <p:nvPr/>
        </p:nvSpPr>
        <p:spPr>
          <a:xfrm>
            <a:off x="603766" y="6816209"/>
            <a:ext cx="13422868" cy="827961"/>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This innovative solution dramatically improves the current debugging process by providing immediate, intelligent insights into error types. It empowers developers to fix bugs more efficiently and helps students gain a clearer understanding of complex programming concepts, ultimately leading to higher quality code and a more effective learning curve.</a:t>
            </a:r>
            <a:endParaRPr lang="en-US" sz="1350" dirty="0"/>
          </a:p>
        </p:txBody>
      </p:sp>
      <p:pic>
        <p:nvPicPr>
          <p:cNvPr id="23" name="Picture 22">
            <a:extLst>
              <a:ext uri="{FF2B5EF4-FFF2-40B4-BE49-F238E27FC236}">
                <a16:creationId xmlns:a16="http://schemas.microsoft.com/office/drawing/2014/main" id="{9E62FB9E-DF38-228A-C2D4-66075183C4E4}"/>
              </a:ext>
            </a:extLst>
          </p:cNvPr>
          <p:cNvPicPr>
            <a:picLocks noChangeAspect="1"/>
          </p:cNvPicPr>
          <p:nvPr/>
        </p:nvPicPr>
        <p:blipFill>
          <a:blip r:embed="rId3"/>
          <a:stretch>
            <a:fillRect/>
          </a:stretch>
        </p:blipFill>
        <p:spPr>
          <a:xfrm>
            <a:off x="12592525" y="7610118"/>
            <a:ext cx="1941621" cy="5583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8665" y="756999"/>
            <a:ext cx="8089702" cy="676156"/>
          </a:xfrm>
          <a:prstGeom prst="rect">
            <a:avLst/>
          </a:prstGeom>
          <a:noFill/>
          <a:ln/>
        </p:spPr>
        <p:txBody>
          <a:bodyPr wrap="none" lIns="0" tIns="0" rIns="0" bIns="0" rtlCol="0" anchor="t"/>
          <a:lstStyle/>
          <a:p>
            <a:pPr marL="0" indent="0" algn="l">
              <a:lnSpc>
                <a:spcPts val="5250"/>
              </a:lnSpc>
              <a:buNone/>
            </a:pPr>
            <a:r>
              <a:rPr lang="en-US" sz="4200" dirty="0">
                <a:solidFill>
                  <a:srgbClr val="F5F0F0"/>
                </a:solidFill>
                <a:latin typeface="Merriweather" pitchFamily="34" charset="0"/>
                <a:ea typeface="Merriweather" pitchFamily="34" charset="-122"/>
                <a:cs typeface="Merriweather" pitchFamily="34" charset="-120"/>
              </a:rPr>
              <a:t> Architecture &amp; Methodology</a:t>
            </a:r>
            <a:endParaRPr lang="en-US" sz="4200" dirty="0"/>
          </a:p>
        </p:txBody>
      </p:sp>
      <p:sp>
        <p:nvSpPr>
          <p:cNvPr id="3" name="Text 1"/>
          <p:cNvSpPr/>
          <p:nvPr/>
        </p:nvSpPr>
        <p:spPr>
          <a:xfrm>
            <a:off x="748665" y="1518642"/>
            <a:ext cx="8453199" cy="534829"/>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From Data to Prediction: Our ML Pipeline</a:t>
            </a:r>
            <a:endParaRPr lang="en-US" sz="3350" dirty="0"/>
          </a:p>
        </p:txBody>
      </p:sp>
      <p:sp>
        <p:nvSpPr>
          <p:cNvPr id="4" name="Text 2"/>
          <p:cNvSpPr/>
          <p:nvPr/>
        </p:nvSpPr>
        <p:spPr>
          <a:xfrm>
            <a:off x="748665" y="2374344"/>
            <a:ext cx="13133070" cy="68460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Our project follows a comprehensive workflow, from generating datasets to deploying a functional demo application. This systematic approach ensures accuracy and efficiency in error classification.</a:t>
            </a:r>
            <a:endParaRPr lang="en-US" sz="1650" dirty="0"/>
          </a:p>
        </p:txBody>
      </p:sp>
      <p:sp>
        <p:nvSpPr>
          <p:cNvPr id="5" name="Text 3"/>
          <p:cNvSpPr/>
          <p:nvPr/>
        </p:nvSpPr>
        <p:spPr>
          <a:xfrm>
            <a:off x="748665" y="3299579"/>
            <a:ext cx="213836" cy="267295"/>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Light" pitchFamily="34" charset="0"/>
                <a:ea typeface="Merriweather Light" pitchFamily="34" charset="-122"/>
                <a:cs typeface="Merriweather Light" pitchFamily="34" charset="-120"/>
              </a:rPr>
              <a:t>01</a:t>
            </a:r>
            <a:endParaRPr lang="en-US" sz="1650" dirty="0"/>
          </a:p>
        </p:txBody>
      </p:sp>
      <p:sp>
        <p:nvSpPr>
          <p:cNvPr id="6" name="Shape 4"/>
          <p:cNvSpPr/>
          <p:nvPr/>
        </p:nvSpPr>
        <p:spPr>
          <a:xfrm>
            <a:off x="748665" y="3632597"/>
            <a:ext cx="4235053" cy="30480"/>
          </a:xfrm>
          <a:prstGeom prst="rect">
            <a:avLst/>
          </a:prstGeom>
          <a:solidFill>
            <a:srgbClr val="609DFF"/>
          </a:solidFill>
          <a:ln/>
        </p:spPr>
      </p:sp>
      <p:sp>
        <p:nvSpPr>
          <p:cNvPr id="7" name="Text 5"/>
          <p:cNvSpPr/>
          <p:nvPr/>
        </p:nvSpPr>
        <p:spPr>
          <a:xfrm>
            <a:off x="748665" y="3800475"/>
            <a:ext cx="2674025" cy="334208"/>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Dataset Generation</a:t>
            </a:r>
            <a:endParaRPr lang="en-US" sz="2100" dirty="0"/>
          </a:p>
        </p:txBody>
      </p:sp>
      <p:sp>
        <p:nvSpPr>
          <p:cNvPr id="8" name="Text 6"/>
          <p:cNvSpPr/>
          <p:nvPr/>
        </p:nvSpPr>
        <p:spPr>
          <a:xfrm>
            <a:off x="748665" y="4263033"/>
            <a:ext cx="4235053" cy="102691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Manually curated C++ errors (850+) and dynamically generated Python errors (750+), meticulously labeled for training.</a:t>
            </a:r>
            <a:endParaRPr lang="en-US" sz="1650" dirty="0"/>
          </a:p>
        </p:txBody>
      </p:sp>
      <p:sp>
        <p:nvSpPr>
          <p:cNvPr id="9" name="Text 7"/>
          <p:cNvSpPr/>
          <p:nvPr/>
        </p:nvSpPr>
        <p:spPr>
          <a:xfrm>
            <a:off x="5197554" y="3299579"/>
            <a:ext cx="213836" cy="267295"/>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Light" pitchFamily="34" charset="0"/>
                <a:ea typeface="Merriweather Light" pitchFamily="34" charset="-122"/>
                <a:cs typeface="Merriweather Light" pitchFamily="34" charset="-120"/>
              </a:rPr>
              <a:t>02</a:t>
            </a:r>
            <a:endParaRPr lang="en-US" sz="1650" dirty="0"/>
          </a:p>
        </p:txBody>
      </p:sp>
      <p:sp>
        <p:nvSpPr>
          <p:cNvPr id="10" name="Shape 8"/>
          <p:cNvSpPr/>
          <p:nvPr/>
        </p:nvSpPr>
        <p:spPr>
          <a:xfrm>
            <a:off x="5197554" y="3632597"/>
            <a:ext cx="4235172" cy="30480"/>
          </a:xfrm>
          <a:prstGeom prst="rect">
            <a:avLst/>
          </a:prstGeom>
          <a:solidFill>
            <a:srgbClr val="609DFF"/>
          </a:solidFill>
          <a:ln/>
        </p:spPr>
      </p:sp>
      <p:sp>
        <p:nvSpPr>
          <p:cNvPr id="11" name="Text 9"/>
          <p:cNvSpPr/>
          <p:nvPr/>
        </p:nvSpPr>
        <p:spPr>
          <a:xfrm>
            <a:off x="5197554" y="3800475"/>
            <a:ext cx="2674025" cy="334208"/>
          </a:xfrm>
          <a:prstGeom prst="rect">
            <a:avLst/>
          </a:prstGeom>
          <a:noFill/>
          <a:ln/>
        </p:spPr>
        <p:txBody>
          <a:bodyPr wrap="none" lIns="0" tIns="0" rIns="0" bIns="0" rtlCol="0" anchor="t"/>
          <a:lstStyle/>
          <a:p>
            <a:pPr>
              <a:lnSpc>
                <a:spcPts val="2600"/>
              </a:lnSpc>
            </a:pPr>
            <a:r>
              <a:rPr lang="en-US" sz="2100" dirty="0">
                <a:solidFill>
                  <a:srgbClr val="E2E6E9"/>
                </a:solidFill>
                <a:latin typeface="Merriweather" pitchFamily="34" charset="0"/>
              </a:rPr>
              <a:t>Model Training</a:t>
            </a:r>
            <a:endParaRPr lang="en-US" sz="2100" dirty="0"/>
          </a:p>
        </p:txBody>
      </p:sp>
      <p:sp>
        <p:nvSpPr>
          <p:cNvPr id="12" name="Text 10"/>
          <p:cNvSpPr/>
          <p:nvPr/>
        </p:nvSpPr>
        <p:spPr>
          <a:xfrm>
            <a:off x="5197554" y="4263033"/>
            <a:ext cx="4235172" cy="1026914"/>
          </a:xfrm>
          <a:prstGeom prst="rect">
            <a:avLst/>
          </a:prstGeom>
          <a:noFill/>
          <a:ln/>
        </p:spPr>
        <p:txBody>
          <a:bodyPr wrap="square" lIns="0" tIns="0" rIns="0" bIns="0" rtlCol="0" anchor="t"/>
          <a:lstStyle/>
          <a:p>
            <a:pPr>
              <a:lnSpc>
                <a:spcPts val="2650"/>
              </a:lnSpc>
            </a:pPr>
            <a:r>
              <a:rPr lang="en-US" sz="1650" dirty="0">
                <a:solidFill>
                  <a:srgbClr val="E2E6E9"/>
                </a:solidFill>
                <a:latin typeface="Merriweather" pitchFamily="34" charset="0"/>
                <a:ea typeface="Merriweather" pitchFamily="34" charset="-122"/>
                <a:cs typeface="Merriweather" pitchFamily="34" charset="-120"/>
              </a:rPr>
              <a:t>Converts text-based error messages into numerical features, highlighting significant terms for ML models</a:t>
            </a:r>
            <a:endParaRPr lang="en-US" sz="1650" dirty="0"/>
          </a:p>
        </p:txBody>
      </p:sp>
      <p:sp>
        <p:nvSpPr>
          <p:cNvPr id="13" name="Text 11"/>
          <p:cNvSpPr/>
          <p:nvPr/>
        </p:nvSpPr>
        <p:spPr>
          <a:xfrm>
            <a:off x="9646563" y="3299579"/>
            <a:ext cx="213836" cy="267295"/>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Light" pitchFamily="34" charset="0"/>
                <a:ea typeface="Merriweather Light" pitchFamily="34" charset="-122"/>
                <a:cs typeface="Merriweather Light" pitchFamily="34" charset="-120"/>
              </a:rPr>
              <a:t>03</a:t>
            </a:r>
            <a:endParaRPr lang="en-US" sz="1650" dirty="0"/>
          </a:p>
        </p:txBody>
      </p:sp>
      <p:sp>
        <p:nvSpPr>
          <p:cNvPr id="14" name="Shape 12"/>
          <p:cNvSpPr/>
          <p:nvPr/>
        </p:nvSpPr>
        <p:spPr>
          <a:xfrm>
            <a:off x="9646563" y="3632597"/>
            <a:ext cx="4235172" cy="30480"/>
          </a:xfrm>
          <a:prstGeom prst="rect">
            <a:avLst/>
          </a:prstGeom>
          <a:solidFill>
            <a:srgbClr val="609DFF"/>
          </a:solidFill>
          <a:ln/>
        </p:spPr>
      </p:sp>
      <p:sp>
        <p:nvSpPr>
          <p:cNvPr id="15" name="Text 13"/>
          <p:cNvSpPr/>
          <p:nvPr/>
        </p:nvSpPr>
        <p:spPr>
          <a:xfrm>
            <a:off x="9646563" y="3800475"/>
            <a:ext cx="3563064" cy="334208"/>
          </a:xfrm>
          <a:prstGeom prst="rect">
            <a:avLst/>
          </a:prstGeom>
          <a:noFill/>
          <a:ln/>
        </p:spPr>
        <p:txBody>
          <a:bodyPr wrap="none" lIns="0" tIns="0" rIns="0" bIns="0" rtlCol="0" anchor="t"/>
          <a:lstStyle/>
          <a:p>
            <a:pPr marL="0" indent="0" algn="l">
              <a:lnSpc>
                <a:spcPts val="2600"/>
              </a:lnSpc>
              <a:buNone/>
            </a:pPr>
            <a:r>
              <a:rPr lang="en-US" sz="2100" dirty="0" err="1">
                <a:solidFill>
                  <a:srgbClr val="E2E6E9"/>
                </a:solidFill>
                <a:latin typeface="Merriweather" pitchFamily="34" charset="0"/>
                <a:ea typeface="Merriweather" pitchFamily="34" charset="-122"/>
                <a:cs typeface="Merriweather" pitchFamily="34" charset="-120"/>
              </a:rPr>
              <a:t>FrontEnd</a:t>
            </a:r>
            <a:r>
              <a:rPr lang="en-US" sz="2100" dirty="0">
                <a:solidFill>
                  <a:srgbClr val="E2E6E9"/>
                </a:solidFill>
                <a:latin typeface="Merriweather" pitchFamily="34" charset="0"/>
                <a:ea typeface="Merriweather" pitchFamily="34" charset="-122"/>
                <a:cs typeface="Merriweather" pitchFamily="34" charset="-120"/>
              </a:rPr>
              <a:t> </a:t>
            </a:r>
            <a:r>
              <a:rPr lang="en-US" sz="2100" dirty="0" err="1">
                <a:solidFill>
                  <a:srgbClr val="E2E6E9"/>
                </a:solidFill>
                <a:latin typeface="Merriweather" pitchFamily="34" charset="0"/>
                <a:ea typeface="Merriweather" pitchFamily="34" charset="-122"/>
                <a:cs typeface="Merriweather" pitchFamily="34" charset="-120"/>
              </a:rPr>
              <a:t>StreamLit</a:t>
            </a:r>
            <a:endParaRPr lang="en-US" sz="2100" dirty="0"/>
          </a:p>
        </p:txBody>
      </p:sp>
      <p:sp>
        <p:nvSpPr>
          <p:cNvPr id="16" name="Text 14"/>
          <p:cNvSpPr/>
          <p:nvPr/>
        </p:nvSpPr>
        <p:spPr>
          <a:xfrm>
            <a:off x="9646563" y="4263033"/>
            <a:ext cx="4235172" cy="102691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rPr>
              <a:t>Uses a </a:t>
            </a:r>
            <a:r>
              <a:rPr lang="en-US" sz="1650" dirty="0" err="1">
                <a:solidFill>
                  <a:srgbClr val="E2E6E9"/>
                </a:solidFill>
                <a:latin typeface="Merriweather" pitchFamily="34" charset="0"/>
              </a:rPr>
              <a:t>streamlit</a:t>
            </a:r>
            <a:r>
              <a:rPr lang="en-US" sz="1650" dirty="0">
                <a:solidFill>
                  <a:srgbClr val="E2E6E9"/>
                </a:solidFill>
                <a:latin typeface="Merriweather" pitchFamily="34" charset="0"/>
              </a:rPr>
              <a:t> interface to run our program locally, allowing us to check errors present within day to day codes</a:t>
            </a:r>
            <a:endParaRPr lang="en-US" sz="1650" dirty="0"/>
          </a:p>
        </p:txBody>
      </p:sp>
      <p:sp>
        <p:nvSpPr>
          <p:cNvPr id="17" name="Text 15"/>
          <p:cNvSpPr/>
          <p:nvPr/>
        </p:nvSpPr>
        <p:spPr>
          <a:xfrm>
            <a:off x="748665" y="5664160"/>
            <a:ext cx="213836" cy="267295"/>
          </a:xfrm>
          <a:prstGeom prst="rect">
            <a:avLst/>
          </a:prstGeom>
          <a:noFill/>
          <a:ln/>
        </p:spPr>
        <p:txBody>
          <a:bodyPr wrap="none" lIns="0" tIns="0" rIns="0" bIns="0" rtlCol="0" anchor="t"/>
          <a:lstStyle/>
          <a:p>
            <a:pPr marL="0" indent="0" algn="l">
              <a:lnSpc>
                <a:spcPts val="2650"/>
              </a:lnSpc>
              <a:buNone/>
            </a:pPr>
            <a:r>
              <a:rPr lang="en-US" sz="1650" dirty="0">
                <a:solidFill>
                  <a:srgbClr val="E2E6E9"/>
                </a:solidFill>
                <a:latin typeface="Merriweather Light" pitchFamily="34" charset="0"/>
                <a:ea typeface="Merriweather Light" pitchFamily="34" charset="-122"/>
                <a:cs typeface="Merriweather Light" pitchFamily="34" charset="-120"/>
              </a:rPr>
              <a:t>04</a:t>
            </a:r>
            <a:endParaRPr lang="en-US" sz="1650" dirty="0"/>
          </a:p>
        </p:txBody>
      </p:sp>
      <p:sp>
        <p:nvSpPr>
          <p:cNvPr id="18" name="Shape 16"/>
          <p:cNvSpPr/>
          <p:nvPr/>
        </p:nvSpPr>
        <p:spPr>
          <a:xfrm>
            <a:off x="748665" y="5997178"/>
            <a:ext cx="13133070" cy="30480"/>
          </a:xfrm>
          <a:prstGeom prst="rect">
            <a:avLst/>
          </a:prstGeom>
          <a:solidFill>
            <a:srgbClr val="609DFF"/>
          </a:solidFill>
          <a:ln/>
        </p:spPr>
      </p:sp>
      <p:sp>
        <p:nvSpPr>
          <p:cNvPr id="19" name="Text 17"/>
          <p:cNvSpPr/>
          <p:nvPr/>
        </p:nvSpPr>
        <p:spPr>
          <a:xfrm>
            <a:off x="748665" y="6165056"/>
            <a:ext cx="2674025" cy="334208"/>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Models Used:</a:t>
            </a:r>
            <a:endParaRPr lang="en-US" sz="2100" dirty="0"/>
          </a:p>
        </p:txBody>
      </p:sp>
      <p:sp>
        <p:nvSpPr>
          <p:cNvPr id="20" name="Text 18"/>
          <p:cNvSpPr/>
          <p:nvPr/>
        </p:nvSpPr>
        <p:spPr>
          <a:xfrm>
            <a:off x="748665" y="6627614"/>
            <a:ext cx="13133070" cy="68460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Separate models for C++ and Python are trained using algorithms like Logistic Regression, SVM, Random Forest, and Multi-</a:t>
            </a:r>
            <a:r>
              <a:rPr lang="en-US" sz="1650" dirty="0" err="1">
                <a:solidFill>
                  <a:srgbClr val="E2E6E9"/>
                </a:solidFill>
                <a:latin typeface="Merriweather" pitchFamily="34" charset="0"/>
                <a:ea typeface="Merriweather" pitchFamily="34" charset="-122"/>
                <a:cs typeface="Merriweather" pitchFamily="34" charset="-120"/>
              </a:rPr>
              <a:t>nomial</a:t>
            </a:r>
            <a:r>
              <a:rPr lang="en-US" sz="1650" dirty="0">
                <a:solidFill>
                  <a:srgbClr val="E2E6E9"/>
                </a:solidFill>
                <a:latin typeface="Merriweather" pitchFamily="34" charset="0"/>
                <a:ea typeface="Merriweather" pitchFamily="34" charset="-122"/>
                <a:cs typeface="Merriweather" pitchFamily="34" charset="-120"/>
              </a:rPr>
              <a:t> Naive Bayes, leveraging cross-validation for optimal accuracy.</a:t>
            </a:r>
            <a:endParaRPr lang="en-US" sz="1650" dirty="0"/>
          </a:p>
        </p:txBody>
      </p:sp>
      <p:pic>
        <p:nvPicPr>
          <p:cNvPr id="21" name="Picture 20">
            <a:extLst>
              <a:ext uri="{FF2B5EF4-FFF2-40B4-BE49-F238E27FC236}">
                <a16:creationId xmlns:a16="http://schemas.microsoft.com/office/drawing/2014/main" id="{E783E2B3-4264-628B-DC4E-0A2F9B998773}"/>
              </a:ext>
            </a:extLst>
          </p:cNvPr>
          <p:cNvPicPr>
            <a:picLocks noChangeAspect="1"/>
          </p:cNvPicPr>
          <p:nvPr/>
        </p:nvPicPr>
        <p:blipFill>
          <a:blip r:embed="rId3"/>
          <a:stretch>
            <a:fillRect/>
          </a:stretch>
        </p:blipFill>
        <p:spPr>
          <a:xfrm>
            <a:off x="12592525" y="7622150"/>
            <a:ext cx="1941621" cy="5583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8423" y="732473"/>
            <a:ext cx="8435816" cy="649010"/>
          </a:xfrm>
          <a:prstGeom prst="rect">
            <a:avLst/>
          </a:prstGeom>
          <a:noFill/>
          <a:ln/>
        </p:spPr>
        <p:txBody>
          <a:bodyPr wrap="none" lIns="0" tIns="0" rIns="0" bIns="0" rtlCol="0" anchor="t"/>
          <a:lstStyle/>
          <a:p>
            <a:pPr marL="0" indent="0" algn="l">
              <a:lnSpc>
                <a:spcPts val="5050"/>
              </a:lnSpc>
              <a:buNone/>
            </a:pPr>
            <a:r>
              <a:rPr lang="en-US" sz="4000" dirty="0">
                <a:solidFill>
                  <a:srgbClr val="F5F0F0"/>
                </a:solidFill>
                <a:latin typeface="Merriweather" pitchFamily="34" charset="0"/>
                <a:ea typeface="Merriweather" pitchFamily="34" charset="-122"/>
                <a:cs typeface="Merriweather" pitchFamily="34" charset="-120"/>
              </a:rPr>
              <a:t> Deployment &amp; Implementation</a:t>
            </a:r>
            <a:endParaRPr lang="en-US" sz="4000" dirty="0"/>
          </a:p>
        </p:txBody>
      </p:sp>
      <p:sp>
        <p:nvSpPr>
          <p:cNvPr id="3" name="Text 1"/>
          <p:cNvSpPr/>
          <p:nvPr/>
        </p:nvSpPr>
        <p:spPr>
          <a:xfrm>
            <a:off x="718423" y="1792010"/>
            <a:ext cx="13193554" cy="65674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Our final phase brings the Machine Learning-Based Error Classification system to life, focusing on robust deployment and practical application. This stage ensures that the insights from our trained models are readily accessible and actionable for developers.</a:t>
            </a:r>
            <a:endParaRPr lang="en-US" sz="1600" dirty="0"/>
          </a:p>
        </p:txBody>
      </p:sp>
      <p:sp>
        <p:nvSpPr>
          <p:cNvPr id="4" name="Text 2"/>
          <p:cNvSpPr/>
          <p:nvPr/>
        </p:nvSpPr>
        <p:spPr>
          <a:xfrm>
            <a:off x="718423" y="2679621"/>
            <a:ext cx="205264" cy="256580"/>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Light" pitchFamily="34" charset="0"/>
                <a:ea typeface="Merriweather Light" pitchFamily="34" charset="-122"/>
                <a:cs typeface="Merriweather Light" pitchFamily="34" charset="-120"/>
              </a:rPr>
              <a:t>01</a:t>
            </a:r>
            <a:endParaRPr lang="en-US" sz="1600" dirty="0"/>
          </a:p>
        </p:txBody>
      </p:sp>
      <p:sp>
        <p:nvSpPr>
          <p:cNvPr id="5" name="Shape 3"/>
          <p:cNvSpPr/>
          <p:nvPr/>
        </p:nvSpPr>
        <p:spPr>
          <a:xfrm>
            <a:off x="718423" y="3005614"/>
            <a:ext cx="4261009" cy="22860"/>
          </a:xfrm>
          <a:prstGeom prst="rect">
            <a:avLst/>
          </a:prstGeom>
          <a:solidFill>
            <a:srgbClr val="609DFF"/>
          </a:solidFill>
          <a:ln/>
        </p:spPr>
      </p:sp>
      <p:sp>
        <p:nvSpPr>
          <p:cNvPr id="6" name="Text 4"/>
          <p:cNvSpPr/>
          <p:nvPr/>
        </p:nvSpPr>
        <p:spPr>
          <a:xfrm>
            <a:off x="718423" y="3153966"/>
            <a:ext cx="2949654" cy="320635"/>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Model Saving (.pkl files)</a:t>
            </a:r>
            <a:endParaRPr lang="en-US" sz="2000" dirty="0"/>
          </a:p>
        </p:txBody>
      </p:sp>
      <p:sp>
        <p:nvSpPr>
          <p:cNvPr id="7" name="Text 5"/>
          <p:cNvSpPr/>
          <p:nvPr/>
        </p:nvSpPr>
        <p:spPr>
          <a:xfrm>
            <a:off x="718423" y="3597712"/>
            <a:ext cx="4261009" cy="985123"/>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Trained models are saved as .pkl files for persistent storage and instant loading, eliminating the need for retraining.</a:t>
            </a:r>
            <a:endParaRPr lang="en-US" sz="1600" dirty="0"/>
          </a:p>
        </p:txBody>
      </p:sp>
      <p:sp>
        <p:nvSpPr>
          <p:cNvPr id="8" name="Text 6"/>
          <p:cNvSpPr/>
          <p:nvPr/>
        </p:nvSpPr>
        <p:spPr>
          <a:xfrm>
            <a:off x="5184696" y="2679621"/>
            <a:ext cx="205264" cy="256580"/>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Light" pitchFamily="34" charset="0"/>
                <a:ea typeface="Merriweather Light" pitchFamily="34" charset="-122"/>
                <a:cs typeface="Merriweather Light" pitchFamily="34" charset="-120"/>
              </a:rPr>
              <a:t>02</a:t>
            </a:r>
            <a:endParaRPr lang="en-US" sz="1600" dirty="0"/>
          </a:p>
        </p:txBody>
      </p:sp>
      <p:sp>
        <p:nvSpPr>
          <p:cNvPr id="9" name="Shape 7"/>
          <p:cNvSpPr/>
          <p:nvPr/>
        </p:nvSpPr>
        <p:spPr>
          <a:xfrm>
            <a:off x="5184696" y="3005614"/>
            <a:ext cx="4261009" cy="22860"/>
          </a:xfrm>
          <a:prstGeom prst="rect">
            <a:avLst/>
          </a:prstGeom>
          <a:solidFill>
            <a:srgbClr val="609DFF"/>
          </a:solidFill>
          <a:ln/>
        </p:spPr>
      </p:sp>
      <p:sp>
        <p:nvSpPr>
          <p:cNvPr id="10" name="Text 8"/>
          <p:cNvSpPr/>
          <p:nvPr/>
        </p:nvSpPr>
        <p:spPr>
          <a:xfrm>
            <a:off x="5184696" y="3153966"/>
            <a:ext cx="2565916" cy="320635"/>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Error Analysis</a:t>
            </a:r>
            <a:endParaRPr lang="en-US" sz="2000" dirty="0"/>
          </a:p>
        </p:txBody>
      </p:sp>
      <p:sp>
        <p:nvSpPr>
          <p:cNvPr id="11" name="Text 9"/>
          <p:cNvSpPr/>
          <p:nvPr/>
        </p:nvSpPr>
        <p:spPr>
          <a:xfrm>
            <a:off x="5184696" y="3597712"/>
            <a:ext cx="4261009" cy="131349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system loads .pkl models to predict error types and confidence scores, providing detailed insights into compiler or runtime issues.</a:t>
            </a:r>
            <a:endParaRPr lang="en-US" sz="1600" dirty="0"/>
          </a:p>
        </p:txBody>
      </p:sp>
      <p:sp>
        <p:nvSpPr>
          <p:cNvPr id="12" name="Text 10"/>
          <p:cNvSpPr/>
          <p:nvPr/>
        </p:nvSpPr>
        <p:spPr>
          <a:xfrm>
            <a:off x="9650968" y="2679621"/>
            <a:ext cx="205264" cy="256580"/>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Light" pitchFamily="34" charset="0"/>
                <a:ea typeface="Merriweather Light" pitchFamily="34" charset="-122"/>
                <a:cs typeface="Merriweather Light" pitchFamily="34" charset="-120"/>
              </a:rPr>
              <a:t>03</a:t>
            </a:r>
            <a:endParaRPr lang="en-US" sz="1600" dirty="0"/>
          </a:p>
        </p:txBody>
      </p:sp>
      <p:sp>
        <p:nvSpPr>
          <p:cNvPr id="13" name="Shape 11"/>
          <p:cNvSpPr/>
          <p:nvPr/>
        </p:nvSpPr>
        <p:spPr>
          <a:xfrm>
            <a:off x="9650968" y="3005614"/>
            <a:ext cx="4261009" cy="22860"/>
          </a:xfrm>
          <a:prstGeom prst="rect">
            <a:avLst/>
          </a:prstGeom>
          <a:solidFill>
            <a:srgbClr val="609DFF"/>
          </a:solidFill>
          <a:ln/>
        </p:spPr>
      </p:sp>
      <p:sp>
        <p:nvSpPr>
          <p:cNvPr id="14" name="Text 12"/>
          <p:cNvSpPr/>
          <p:nvPr/>
        </p:nvSpPr>
        <p:spPr>
          <a:xfrm>
            <a:off x="9650968" y="3153966"/>
            <a:ext cx="2565916" cy="320635"/>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Demo Application</a:t>
            </a:r>
            <a:endParaRPr lang="en-US" sz="2000" dirty="0"/>
          </a:p>
        </p:txBody>
      </p:sp>
      <p:sp>
        <p:nvSpPr>
          <p:cNvPr id="15" name="Text 13"/>
          <p:cNvSpPr/>
          <p:nvPr/>
        </p:nvSpPr>
        <p:spPr>
          <a:xfrm>
            <a:off x="9650968" y="3597712"/>
            <a:ext cx="4261009" cy="131349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A user-friendly interface allows real-time input of C++ or Python code, displaying predicted error categories and confidence levels.</a:t>
            </a:r>
            <a:endParaRPr lang="en-US" sz="1600" dirty="0"/>
          </a:p>
        </p:txBody>
      </p:sp>
      <p:sp>
        <p:nvSpPr>
          <p:cNvPr id="16" name="Text 14"/>
          <p:cNvSpPr/>
          <p:nvPr/>
        </p:nvSpPr>
        <p:spPr>
          <a:xfrm>
            <a:off x="718423" y="5296019"/>
            <a:ext cx="13193554" cy="65674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use of .pkl files is crucial, acting as the 'brains' of our classifier by storing trained models and TF-IDF vectorizers for rapid error classification.</a:t>
            </a:r>
            <a:endParaRPr lang="en-US" sz="1600" dirty="0"/>
          </a:p>
        </p:txBody>
      </p:sp>
      <p:sp>
        <p:nvSpPr>
          <p:cNvPr id="17" name="Text 15"/>
          <p:cNvSpPr/>
          <p:nvPr/>
        </p:nvSpPr>
        <p:spPr>
          <a:xfrm>
            <a:off x="718423" y="6183630"/>
            <a:ext cx="13193554" cy="1313498"/>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In practice, our system integrates seamlessly into a developer's workflow. Users can simply paste their problematic code snippets or error messages into the demo application. The backend then processes this input using the pre-trained models, identifying the error type and providing a confidence score. This real-time feedback loop significantly reduces debugging time and enhances code quality by offering immediate, intelligent insights.</a:t>
            </a:r>
            <a:endParaRPr lang="en-US" sz="1600" dirty="0"/>
          </a:p>
        </p:txBody>
      </p:sp>
      <p:pic>
        <p:nvPicPr>
          <p:cNvPr id="18" name="Picture 17">
            <a:extLst>
              <a:ext uri="{FF2B5EF4-FFF2-40B4-BE49-F238E27FC236}">
                <a16:creationId xmlns:a16="http://schemas.microsoft.com/office/drawing/2014/main" id="{2278E97A-5282-7578-9FBD-8838BED37590}"/>
              </a:ext>
            </a:extLst>
          </p:cNvPr>
          <p:cNvPicPr>
            <a:picLocks noChangeAspect="1"/>
          </p:cNvPicPr>
          <p:nvPr/>
        </p:nvPicPr>
        <p:blipFill>
          <a:blip r:embed="rId3"/>
          <a:stretch>
            <a:fillRect/>
          </a:stretch>
        </p:blipFill>
        <p:spPr>
          <a:xfrm>
            <a:off x="12592525" y="7622150"/>
            <a:ext cx="1941621" cy="5583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2450" y="810577"/>
            <a:ext cx="5319832" cy="500896"/>
          </a:xfrm>
          <a:prstGeom prst="rect">
            <a:avLst/>
          </a:prstGeom>
          <a:noFill/>
          <a:ln/>
        </p:spPr>
        <p:txBody>
          <a:bodyPr wrap="none" lIns="0" tIns="0" rIns="0" bIns="0" rtlCol="0" anchor="t"/>
          <a:lstStyle/>
          <a:p>
            <a:pPr marL="0" indent="0" algn="l">
              <a:lnSpc>
                <a:spcPts val="3850"/>
              </a:lnSpc>
              <a:buNone/>
            </a:pPr>
            <a:r>
              <a:rPr lang="en-US" sz="3100" dirty="0">
                <a:solidFill>
                  <a:srgbClr val="F5F0F0"/>
                </a:solidFill>
                <a:latin typeface="Merriweather" pitchFamily="34" charset="0"/>
                <a:ea typeface="Merriweather" pitchFamily="34" charset="-122"/>
                <a:cs typeface="Merriweather" pitchFamily="34" charset="-120"/>
              </a:rPr>
              <a:t> Novelty &amp; Improvements</a:t>
            </a:r>
            <a:endParaRPr lang="en-US" sz="3100" dirty="0"/>
          </a:p>
        </p:txBody>
      </p:sp>
      <p:sp>
        <p:nvSpPr>
          <p:cNvPr id="3" name="Text 1"/>
          <p:cNvSpPr/>
          <p:nvPr/>
        </p:nvSpPr>
        <p:spPr>
          <a:xfrm>
            <a:off x="552450" y="1374577"/>
            <a:ext cx="6695123" cy="394692"/>
          </a:xfrm>
          <a:prstGeom prst="rect">
            <a:avLst/>
          </a:prstGeom>
          <a:noFill/>
          <a:ln/>
        </p:spPr>
        <p:txBody>
          <a:bodyPr wrap="none" lIns="0" tIns="0" rIns="0" bIns="0" rtlCol="0" anchor="t"/>
          <a:lstStyle/>
          <a:p>
            <a:pPr marL="0" indent="0" algn="l">
              <a:lnSpc>
                <a:spcPts val="3100"/>
              </a:lnSpc>
              <a:buNone/>
            </a:pPr>
            <a:r>
              <a:rPr lang="en-US" sz="2450" dirty="0">
                <a:solidFill>
                  <a:srgbClr val="F5F0F0"/>
                </a:solidFill>
                <a:latin typeface="Merriweather" pitchFamily="34" charset="0"/>
                <a:ea typeface="Merriweather" pitchFamily="34" charset="-122"/>
                <a:cs typeface="Merriweather" pitchFamily="34" charset="-120"/>
              </a:rPr>
              <a:t>Pioneering the Future of Error Classification</a:t>
            </a:r>
            <a:endParaRPr lang="en-US" sz="2450" dirty="0"/>
          </a:p>
        </p:txBody>
      </p:sp>
      <p:sp>
        <p:nvSpPr>
          <p:cNvPr id="4" name="Text 2"/>
          <p:cNvSpPr/>
          <p:nvPr/>
        </p:nvSpPr>
        <p:spPr>
          <a:xfrm>
            <a:off x="552450" y="2005965"/>
            <a:ext cx="13525500"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Our project introduces several unique aspects that significantly enhance traditional error handling, offering substantial improvements over standard approaches.</a:t>
            </a:r>
            <a:endParaRPr lang="en-US" sz="1200" dirty="0"/>
          </a:p>
        </p:txBody>
      </p:sp>
      <p:sp>
        <p:nvSpPr>
          <p:cNvPr id="5" name="Shape 3"/>
          <p:cNvSpPr/>
          <p:nvPr/>
        </p:nvSpPr>
        <p:spPr>
          <a:xfrm>
            <a:off x="552450" y="2436019"/>
            <a:ext cx="6683812" cy="1555790"/>
          </a:xfrm>
          <a:prstGeom prst="roundRect">
            <a:avLst>
              <a:gd name="adj" fmla="val 4262"/>
            </a:avLst>
          </a:prstGeom>
          <a:solidFill>
            <a:srgbClr val="003180"/>
          </a:solidFill>
          <a:ln w="7620">
            <a:solidFill>
              <a:srgbClr val="194A99"/>
            </a:solidFill>
            <a:prstDash val="solid"/>
          </a:ln>
        </p:spPr>
      </p:sp>
      <p:sp>
        <p:nvSpPr>
          <p:cNvPr id="6" name="Shape 4"/>
          <p:cNvSpPr/>
          <p:nvPr/>
        </p:nvSpPr>
        <p:spPr>
          <a:xfrm>
            <a:off x="717828" y="2601397"/>
            <a:ext cx="473512" cy="473512"/>
          </a:xfrm>
          <a:prstGeom prst="roundRect">
            <a:avLst>
              <a:gd name="adj" fmla="val 19309090"/>
            </a:avLst>
          </a:prstGeom>
          <a:solidFill>
            <a:srgbClr val="609DFF"/>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963" y="2731532"/>
            <a:ext cx="213122" cy="213122"/>
          </a:xfrm>
          <a:prstGeom prst="rect">
            <a:avLst/>
          </a:prstGeom>
        </p:spPr>
      </p:pic>
      <p:sp>
        <p:nvSpPr>
          <p:cNvPr id="8" name="Text 5"/>
          <p:cNvSpPr/>
          <p:nvPr/>
        </p:nvSpPr>
        <p:spPr>
          <a:xfrm>
            <a:off x="717828" y="3232666"/>
            <a:ext cx="2232541"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Dual Language Support</a:t>
            </a:r>
            <a:endParaRPr lang="en-US" sz="1550" dirty="0"/>
          </a:p>
        </p:txBody>
      </p:sp>
      <p:sp>
        <p:nvSpPr>
          <p:cNvPr id="9" name="Text 6"/>
          <p:cNvSpPr/>
          <p:nvPr/>
        </p:nvSpPr>
        <p:spPr>
          <a:xfrm>
            <a:off x="717828" y="3573899"/>
            <a:ext cx="6353056"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Seamlessly classifies errors in both C++ and Python.</a:t>
            </a:r>
            <a:endParaRPr lang="en-US" sz="1200" dirty="0"/>
          </a:p>
        </p:txBody>
      </p:sp>
      <p:sp>
        <p:nvSpPr>
          <p:cNvPr id="10" name="Shape 7"/>
          <p:cNvSpPr/>
          <p:nvPr/>
        </p:nvSpPr>
        <p:spPr>
          <a:xfrm>
            <a:off x="7394019" y="2436019"/>
            <a:ext cx="6683931" cy="1555790"/>
          </a:xfrm>
          <a:prstGeom prst="roundRect">
            <a:avLst>
              <a:gd name="adj" fmla="val 4262"/>
            </a:avLst>
          </a:prstGeom>
          <a:solidFill>
            <a:srgbClr val="003180"/>
          </a:solidFill>
          <a:ln w="7620">
            <a:solidFill>
              <a:srgbClr val="194A99"/>
            </a:solidFill>
            <a:prstDash val="solid"/>
          </a:ln>
        </p:spPr>
      </p:sp>
      <p:sp>
        <p:nvSpPr>
          <p:cNvPr id="11" name="Shape 8"/>
          <p:cNvSpPr/>
          <p:nvPr/>
        </p:nvSpPr>
        <p:spPr>
          <a:xfrm>
            <a:off x="7559397" y="2601397"/>
            <a:ext cx="473512" cy="473512"/>
          </a:xfrm>
          <a:prstGeom prst="roundRect">
            <a:avLst>
              <a:gd name="adj" fmla="val 19309090"/>
            </a:avLst>
          </a:prstGeom>
          <a:solidFill>
            <a:srgbClr val="609DFF"/>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533" y="2731532"/>
            <a:ext cx="213122" cy="213122"/>
          </a:xfrm>
          <a:prstGeom prst="rect">
            <a:avLst/>
          </a:prstGeom>
        </p:spPr>
      </p:pic>
      <p:sp>
        <p:nvSpPr>
          <p:cNvPr id="13" name="Text 9"/>
          <p:cNvSpPr/>
          <p:nvPr/>
        </p:nvSpPr>
        <p:spPr>
          <a:xfrm>
            <a:off x="7559397" y="3232666"/>
            <a:ext cx="2654856"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Dataset Creation</a:t>
            </a:r>
            <a:endParaRPr lang="en-US" sz="1550" dirty="0"/>
          </a:p>
        </p:txBody>
      </p:sp>
      <p:sp>
        <p:nvSpPr>
          <p:cNvPr id="14" name="Text 10"/>
          <p:cNvSpPr/>
          <p:nvPr/>
        </p:nvSpPr>
        <p:spPr>
          <a:xfrm>
            <a:off x="7559397" y="3573899"/>
            <a:ext cx="6353175"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Efficient generation of realistic Python error datasets saves invaluable time.</a:t>
            </a:r>
            <a:endParaRPr lang="en-US" sz="1200" dirty="0"/>
          </a:p>
        </p:txBody>
      </p:sp>
      <p:sp>
        <p:nvSpPr>
          <p:cNvPr id="15" name="Shape 11"/>
          <p:cNvSpPr/>
          <p:nvPr/>
        </p:nvSpPr>
        <p:spPr>
          <a:xfrm>
            <a:off x="552450" y="4149566"/>
            <a:ext cx="6683812" cy="1555790"/>
          </a:xfrm>
          <a:prstGeom prst="roundRect">
            <a:avLst>
              <a:gd name="adj" fmla="val 4262"/>
            </a:avLst>
          </a:prstGeom>
          <a:solidFill>
            <a:srgbClr val="003180"/>
          </a:solidFill>
          <a:ln w="7620">
            <a:solidFill>
              <a:srgbClr val="194A99"/>
            </a:solidFill>
            <a:prstDash val="solid"/>
          </a:ln>
        </p:spPr>
      </p:sp>
      <p:sp>
        <p:nvSpPr>
          <p:cNvPr id="16" name="Shape 12"/>
          <p:cNvSpPr/>
          <p:nvPr/>
        </p:nvSpPr>
        <p:spPr>
          <a:xfrm>
            <a:off x="717828" y="4314944"/>
            <a:ext cx="473512" cy="473512"/>
          </a:xfrm>
          <a:prstGeom prst="roundRect">
            <a:avLst>
              <a:gd name="adj" fmla="val 19309090"/>
            </a:avLst>
          </a:prstGeom>
          <a:solidFill>
            <a:srgbClr val="609DFF"/>
          </a:solidFill>
          <a:ln/>
        </p:spPr>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63" y="4445079"/>
            <a:ext cx="213122" cy="213122"/>
          </a:xfrm>
          <a:prstGeom prst="rect">
            <a:avLst/>
          </a:prstGeom>
        </p:spPr>
      </p:pic>
      <p:sp>
        <p:nvSpPr>
          <p:cNvPr id="18" name="Text 13"/>
          <p:cNvSpPr/>
          <p:nvPr/>
        </p:nvSpPr>
        <p:spPr>
          <a:xfrm>
            <a:off x="717828" y="4946213"/>
            <a:ext cx="2328267"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Unified Cleaning System</a:t>
            </a:r>
            <a:endParaRPr lang="en-US" sz="1550" dirty="0"/>
          </a:p>
        </p:txBody>
      </p:sp>
      <p:sp>
        <p:nvSpPr>
          <p:cNvPr id="19" name="Text 14"/>
          <p:cNvSpPr/>
          <p:nvPr/>
        </p:nvSpPr>
        <p:spPr>
          <a:xfrm>
            <a:off x="717828" y="5287447"/>
            <a:ext cx="6353056"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A single script for data cleaning across multiple languages.</a:t>
            </a:r>
            <a:endParaRPr lang="en-US" sz="1200" dirty="0"/>
          </a:p>
        </p:txBody>
      </p:sp>
      <p:sp>
        <p:nvSpPr>
          <p:cNvPr id="20" name="Shape 15"/>
          <p:cNvSpPr/>
          <p:nvPr/>
        </p:nvSpPr>
        <p:spPr>
          <a:xfrm>
            <a:off x="7394019" y="4149566"/>
            <a:ext cx="6683931" cy="1555790"/>
          </a:xfrm>
          <a:prstGeom prst="roundRect">
            <a:avLst>
              <a:gd name="adj" fmla="val 4262"/>
            </a:avLst>
          </a:prstGeom>
          <a:solidFill>
            <a:srgbClr val="003180"/>
          </a:solidFill>
          <a:ln w="7620">
            <a:solidFill>
              <a:srgbClr val="194A99"/>
            </a:solidFill>
            <a:prstDash val="solid"/>
          </a:ln>
        </p:spPr>
      </p:sp>
      <p:sp>
        <p:nvSpPr>
          <p:cNvPr id="21" name="Shape 16"/>
          <p:cNvSpPr/>
          <p:nvPr/>
        </p:nvSpPr>
        <p:spPr>
          <a:xfrm>
            <a:off x="7559397" y="4314944"/>
            <a:ext cx="473512" cy="473512"/>
          </a:xfrm>
          <a:prstGeom prst="roundRect">
            <a:avLst>
              <a:gd name="adj" fmla="val 19309090"/>
            </a:avLst>
          </a:prstGeom>
          <a:solidFill>
            <a:srgbClr val="609DFF"/>
          </a:solidFill>
          <a:ln/>
        </p:spPr>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9533" y="4445079"/>
            <a:ext cx="213122" cy="213122"/>
          </a:xfrm>
          <a:prstGeom prst="rect">
            <a:avLst/>
          </a:prstGeom>
        </p:spPr>
      </p:pic>
      <p:sp>
        <p:nvSpPr>
          <p:cNvPr id="23" name="Text 17"/>
          <p:cNvSpPr/>
          <p:nvPr/>
        </p:nvSpPr>
        <p:spPr>
          <a:xfrm>
            <a:off x="7559397" y="4946213"/>
            <a:ext cx="1973342"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Persistent Models</a:t>
            </a:r>
            <a:endParaRPr lang="en-US" sz="1550" dirty="0"/>
          </a:p>
        </p:txBody>
      </p:sp>
      <p:sp>
        <p:nvSpPr>
          <p:cNvPr id="24" name="Text 18"/>
          <p:cNvSpPr/>
          <p:nvPr/>
        </p:nvSpPr>
        <p:spPr>
          <a:xfrm>
            <a:off x="7559397" y="5287447"/>
            <a:ext cx="6353175"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.pkl files enable instant reuse of trained models without retraining.</a:t>
            </a:r>
            <a:endParaRPr lang="en-US" sz="1200" dirty="0"/>
          </a:p>
        </p:txBody>
      </p:sp>
      <p:sp>
        <p:nvSpPr>
          <p:cNvPr id="25" name="Shape 19"/>
          <p:cNvSpPr/>
          <p:nvPr/>
        </p:nvSpPr>
        <p:spPr>
          <a:xfrm>
            <a:off x="552450" y="5863114"/>
            <a:ext cx="6683812" cy="1555790"/>
          </a:xfrm>
          <a:prstGeom prst="roundRect">
            <a:avLst>
              <a:gd name="adj" fmla="val 4262"/>
            </a:avLst>
          </a:prstGeom>
          <a:solidFill>
            <a:srgbClr val="003180"/>
          </a:solidFill>
          <a:ln w="7620">
            <a:solidFill>
              <a:srgbClr val="194A99"/>
            </a:solidFill>
            <a:prstDash val="solid"/>
          </a:ln>
        </p:spPr>
      </p:sp>
      <p:sp>
        <p:nvSpPr>
          <p:cNvPr id="26" name="Shape 20"/>
          <p:cNvSpPr/>
          <p:nvPr/>
        </p:nvSpPr>
        <p:spPr>
          <a:xfrm>
            <a:off x="717828" y="6028492"/>
            <a:ext cx="473512" cy="473512"/>
          </a:xfrm>
          <a:prstGeom prst="roundRect">
            <a:avLst>
              <a:gd name="adj" fmla="val 19309090"/>
            </a:avLst>
          </a:prstGeom>
          <a:solidFill>
            <a:srgbClr val="609DFF"/>
          </a:solidFill>
          <a:ln/>
        </p:spPr>
      </p:sp>
      <p:pic>
        <p:nvPicPr>
          <p:cNvPr id="2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7963" y="6158627"/>
            <a:ext cx="213122" cy="213122"/>
          </a:xfrm>
          <a:prstGeom prst="rect">
            <a:avLst/>
          </a:prstGeom>
        </p:spPr>
      </p:pic>
      <p:sp>
        <p:nvSpPr>
          <p:cNvPr id="28" name="Text 21"/>
          <p:cNvSpPr/>
          <p:nvPr/>
        </p:nvSpPr>
        <p:spPr>
          <a:xfrm>
            <a:off x="717828" y="6659761"/>
            <a:ext cx="2462570"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Confidence-Based Results</a:t>
            </a:r>
            <a:endParaRPr lang="en-US" sz="1550" dirty="0"/>
          </a:p>
        </p:txBody>
      </p:sp>
      <p:sp>
        <p:nvSpPr>
          <p:cNvPr id="29" name="Text 22"/>
          <p:cNvSpPr/>
          <p:nvPr/>
        </p:nvSpPr>
        <p:spPr>
          <a:xfrm>
            <a:off x="717828" y="7000994"/>
            <a:ext cx="6353056"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Provides prediction confidence and probability scores for all classes.</a:t>
            </a:r>
            <a:endParaRPr lang="en-US" sz="1200" dirty="0"/>
          </a:p>
        </p:txBody>
      </p:sp>
      <p:sp>
        <p:nvSpPr>
          <p:cNvPr id="30" name="Shape 23"/>
          <p:cNvSpPr/>
          <p:nvPr/>
        </p:nvSpPr>
        <p:spPr>
          <a:xfrm>
            <a:off x="7394019" y="5863114"/>
            <a:ext cx="6683931" cy="1555790"/>
          </a:xfrm>
          <a:prstGeom prst="roundRect">
            <a:avLst>
              <a:gd name="adj" fmla="val 4262"/>
            </a:avLst>
          </a:prstGeom>
          <a:solidFill>
            <a:srgbClr val="003180"/>
          </a:solidFill>
          <a:ln w="7620">
            <a:solidFill>
              <a:srgbClr val="194A99"/>
            </a:solidFill>
            <a:prstDash val="solid"/>
          </a:ln>
        </p:spPr>
      </p:sp>
      <p:sp>
        <p:nvSpPr>
          <p:cNvPr id="31" name="Shape 24"/>
          <p:cNvSpPr/>
          <p:nvPr/>
        </p:nvSpPr>
        <p:spPr>
          <a:xfrm>
            <a:off x="7559397" y="6028492"/>
            <a:ext cx="473512" cy="473512"/>
          </a:xfrm>
          <a:prstGeom prst="roundRect">
            <a:avLst>
              <a:gd name="adj" fmla="val 19309090"/>
            </a:avLst>
          </a:prstGeom>
          <a:solidFill>
            <a:srgbClr val="609DFF"/>
          </a:solidFill>
          <a:ln/>
        </p:spPr>
      </p:sp>
      <p:pic>
        <p:nvPicPr>
          <p:cNvPr id="32"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9533" y="6158627"/>
            <a:ext cx="213122" cy="213122"/>
          </a:xfrm>
          <a:prstGeom prst="rect">
            <a:avLst/>
          </a:prstGeom>
        </p:spPr>
      </p:pic>
      <p:sp>
        <p:nvSpPr>
          <p:cNvPr id="33" name="Text 25"/>
          <p:cNvSpPr/>
          <p:nvPr/>
        </p:nvSpPr>
        <p:spPr>
          <a:xfrm>
            <a:off x="7559397" y="6659761"/>
            <a:ext cx="1973342" cy="246578"/>
          </a:xfrm>
          <a:prstGeom prst="rect">
            <a:avLst/>
          </a:prstGeom>
          <a:noFill/>
          <a:ln/>
        </p:spPr>
        <p:txBody>
          <a:bodyPr wrap="none" lIns="0" tIns="0" rIns="0" bIns="0" rtlCol="0" anchor="t"/>
          <a:lstStyle/>
          <a:p>
            <a:pPr marL="0" indent="0" algn="l">
              <a:lnSpc>
                <a:spcPts val="1900"/>
              </a:lnSpc>
              <a:buNone/>
            </a:pPr>
            <a:r>
              <a:rPr lang="en-US" sz="1550" dirty="0">
                <a:solidFill>
                  <a:srgbClr val="E2E6E9"/>
                </a:solidFill>
                <a:latin typeface="Merriweather" pitchFamily="34" charset="0"/>
                <a:ea typeface="Merriweather" pitchFamily="34" charset="-122"/>
                <a:cs typeface="Merriweather" pitchFamily="34" charset="-120"/>
              </a:rPr>
              <a:t>Modular Design</a:t>
            </a:r>
            <a:endParaRPr lang="en-US" sz="1550" dirty="0"/>
          </a:p>
        </p:txBody>
      </p:sp>
      <p:sp>
        <p:nvSpPr>
          <p:cNvPr id="34" name="Text 26"/>
          <p:cNvSpPr/>
          <p:nvPr/>
        </p:nvSpPr>
        <p:spPr>
          <a:xfrm>
            <a:off x="7559397" y="7000994"/>
            <a:ext cx="6353175" cy="252532"/>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Independent pipeline components allow for flexible development and testing.</a:t>
            </a:r>
            <a:endParaRPr lang="en-US" sz="1200" dirty="0"/>
          </a:p>
        </p:txBody>
      </p:sp>
      <p:pic>
        <p:nvPicPr>
          <p:cNvPr id="35" name="Picture 34">
            <a:extLst>
              <a:ext uri="{FF2B5EF4-FFF2-40B4-BE49-F238E27FC236}">
                <a16:creationId xmlns:a16="http://schemas.microsoft.com/office/drawing/2014/main" id="{109EE363-1700-9E46-296D-8F54D03C5FB3}"/>
              </a:ext>
            </a:extLst>
          </p:cNvPr>
          <p:cNvPicPr>
            <a:picLocks noChangeAspect="1"/>
          </p:cNvPicPr>
          <p:nvPr/>
        </p:nvPicPr>
        <p:blipFill>
          <a:blip r:embed="rId15"/>
          <a:stretch>
            <a:fillRect/>
          </a:stretch>
        </p:blipFill>
        <p:spPr>
          <a:xfrm>
            <a:off x="12592525" y="7622150"/>
            <a:ext cx="1941621" cy="5583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672"/>
          </a:xfrm>
          <a:prstGeom prst="rect">
            <a:avLst/>
          </a:prstGeom>
        </p:spPr>
      </p:pic>
      <p:sp>
        <p:nvSpPr>
          <p:cNvPr id="3" name="Shape 0"/>
          <p:cNvSpPr/>
          <p:nvPr/>
        </p:nvSpPr>
        <p:spPr>
          <a:xfrm>
            <a:off x="0" y="0"/>
            <a:ext cx="14630400" cy="8230672"/>
          </a:xfrm>
          <a:prstGeom prst="rect">
            <a:avLst/>
          </a:prstGeom>
          <a:solidFill>
            <a:srgbClr val="09151A">
              <a:alpha val="80000"/>
            </a:srgbClr>
          </a:solidFill>
          <a:ln/>
        </p:spPr>
      </p:sp>
      <p:sp>
        <p:nvSpPr>
          <p:cNvPr id="4" name="Text 1"/>
          <p:cNvSpPr/>
          <p:nvPr/>
        </p:nvSpPr>
        <p:spPr>
          <a:xfrm>
            <a:off x="637699" y="501015"/>
            <a:ext cx="5467231" cy="576977"/>
          </a:xfrm>
          <a:prstGeom prst="rect">
            <a:avLst/>
          </a:prstGeom>
          <a:noFill/>
          <a:ln/>
        </p:spPr>
        <p:txBody>
          <a:bodyPr wrap="none" lIns="0" tIns="0" rIns="0" bIns="0" rtlCol="0" anchor="t"/>
          <a:lstStyle/>
          <a:p>
            <a:pPr marL="0" indent="0" algn="l">
              <a:lnSpc>
                <a:spcPts val="4450"/>
              </a:lnSpc>
              <a:buNone/>
            </a:pPr>
            <a:r>
              <a:rPr lang="en-US" sz="3550" dirty="0">
                <a:solidFill>
                  <a:srgbClr val="F5F0F0"/>
                </a:solidFill>
                <a:latin typeface="Merriweather" pitchFamily="34" charset="0"/>
                <a:ea typeface="Merriweather" pitchFamily="34" charset="-122"/>
                <a:cs typeface="Merriweather" pitchFamily="34" charset="-120"/>
              </a:rPr>
              <a:t> Future Scope &amp; Vision</a:t>
            </a:r>
            <a:endParaRPr lang="en-US" sz="3550" dirty="0"/>
          </a:p>
        </p:txBody>
      </p:sp>
      <p:sp>
        <p:nvSpPr>
          <p:cNvPr id="5" name="Text 2"/>
          <p:cNvSpPr/>
          <p:nvPr/>
        </p:nvSpPr>
        <p:spPr>
          <a:xfrm>
            <a:off x="637699" y="1351240"/>
            <a:ext cx="13355002" cy="582930"/>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We envision expanding the system to support more languages, integrating advanced NLP models like BERT, and developing AI-driven error correction suggestions using LLMs.</a:t>
            </a:r>
            <a:endParaRPr lang="en-US" sz="1400" dirty="0"/>
          </a:p>
        </p:txBody>
      </p:sp>
      <p:sp>
        <p:nvSpPr>
          <p:cNvPr id="6" name="Text 3"/>
          <p:cNvSpPr/>
          <p:nvPr/>
        </p:nvSpPr>
        <p:spPr>
          <a:xfrm>
            <a:off x="637699" y="2207419"/>
            <a:ext cx="3959066" cy="455533"/>
          </a:xfrm>
          <a:prstGeom prst="rect">
            <a:avLst/>
          </a:prstGeom>
          <a:noFill/>
          <a:ln/>
        </p:spPr>
        <p:txBody>
          <a:bodyPr wrap="none" lIns="0" tIns="0" rIns="0" bIns="0" rtlCol="0" anchor="t"/>
          <a:lstStyle/>
          <a:p>
            <a:pPr marL="0" indent="0" algn="l">
              <a:lnSpc>
                <a:spcPts val="3550"/>
              </a:lnSpc>
              <a:buNone/>
            </a:pPr>
            <a:r>
              <a:rPr lang="en-US" sz="2850" dirty="0">
                <a:solidFill>
                  <a:srgbClr val="F5F0F0"/>
                </a:solidFill>
                <a:latin typeface="Merriweather" pitchFamily="34" charset="0"/>
                <a:ea typeface="Merriweather" pitchFamily="34" charset="-122"/>
                <a:cs typeface="Merriweather" pitchFamily="34" charset="-120"/>
              </a:rPr>
              <a:t>Future Enhancements:</a:t>
            </a:r>
            <a:endParaRPr lang="en-US" sz="2850" dirty="0"/>
          </a:p>
        </p:txBody>
      </p:sp>
      <p:sp>
        <p:nvSpPr>
          <p:cNvPr id="7" name="Shape 4"/>
          <p:cNvSpPr/>
          <p:nvPr/>
        </p:nvSpPr>
        <p:spPr>
          <a:xfrm>
            <a:off x="637699" y="2936200"/>
            <a:ext cx="4330184" cy="1933575"/>
          </a:xfrm>
          <a:prstGeom prst="roundRect">
            <a:avLst>
              <a:gd name="adj" fmla="val 3958"/>
            </a:avLst>
          </a:prstGeom>
          <a:solidFill>
            <a:srgbClr val="09151A">
              <a:alpha val="95000"/>
            </a:srgbClr>
          </a:solidFill>
          <a:ln w="22860">
            <a:solidFill>
              <a:srgbClr val="194A99"/>
            </a:solidFill>
            <a:prstDash val="solid"/>
          </a:ln>
        </p:spPr>
      </p:sp>
      <p:sp>
        <p:nvSpPr>
          <p:cNvPr id="8" name="Shape 5"/>
          <p:cNvSpPr/>
          <p:nvPr/>
        </p:nvSpPr>
        <p:spPr>
          <a:xfrm>
            <a:off x="660559" y="2959060"/>
            <a:ext cx="4284464" cy="546616"/>
          </a:xfrm>
          <a:prstGeom prst="roundRect">
            <a:avLst>
              <a:gd name="adj" fmla="val 8983"/>
            </a:avLst>
          </a:prstGeom>
          <a:solidFill>
            <a:srgbClr val="003180"/>
          </a:solidFill>
          <a:ln/>
        </p:spPr>
      </p:sp>
      <p:sp>
        <p:nvSpPr>
          <p:cNvPr id="9" name="Text 6"/>
          <p:cNvSpPr/>
          <p:nvPr/>
        </p:nvSpPr>
        <p:spPr>
          <a:xfrm>
            <a:off x="842724" y="3687842"/>
            <a:ext cx="2277666" cy="284678"/>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More Languages</a:t>
            </a:r>
            <a:endParaRPr lang="en-US" sz="1750" dirty="0"/>
          </a:p>
        </p:txBody>
      </p:sp>
      <p:sp>
        <p:nvSpPr>
          <p:cNvPr id="10" name="Text 7"/>
          <p:cNvSpPr/>
          <p:nvPr/>
        </p:nvSpPr>
        <p:spPr>
          <a:xfrm>
            <a:off x="842724" y="4081820"/>
            <a:ext cx="3920133" cy="291465"/>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Extend support to Java, JavaScript, and C#.</a:t>
            </a:r>
            <a:endParaRPr lang="en-US" sz="1400" dirty="0"/>
          </a:p>
        </p:txBody>
      </p:sp>
      <p:sp>
        <p:nvSpPr>
          <p:cNvPr id="11" name="Shape 8"/>
          <p:cNvSpPr/>
          <p:nvPr/>
        </p:nvSpPr>
        <p:spPr>
          <a:xfrm>
            <a:off x="5150048" y="2936200"/>
            <a:ext cx="4330184" cy="1933575"/>
          </a:xfrm>
          <a:prstGeom prst="roundRect">
            <a:avLst>
              <a:gd name="adj" fmla="val 3958"/>
            </a:avLst>
          </a:prstGeom>
          <a:solidFill>
            <a:srgbClr val="09151A">
              <a:alpha val="95000"/>
            </a:srgbClr>
          </a:solidFill>
          <a:ln w="22860">
            <a:solidFill>
              <a:srgbClr val="194A99"/>
            </a:solidFill>
            <a:prstDash val="solid"/>
          </a:ln>
        </p:spPr>
      </p:sp>
      <p:sp>
        <p:nvSpPr>
          <p:cNvPr id="12" name="Shape 9"/>
          <p:cNvSpPr/>
          <p:nvPr/>
        </p:nvSpPr>
        <p:spPr>
          <a:xfrm>
            <a:off x="5172908" y="2959060"/>
            <a:ext cx="4284464" cy="546616"/>
          </a:xfrm>
          <a:prstGeom prst="roundRect">
            <a:avLst>
              <a:gd name="adj" fmla="val 8983"/>
            </a:avLst>
          </a:prstGeom>
          <a:solidFill>
            <a:srgbClr val="003180"/>
          </a:solidFill>
          <a:ln/>
        </p:spPr>
      </p:sp>
      <p:sp>
        <p:nvSpPr>
          <p:cNvPr id="13" name="Text 10"/>
          <p:cNvSpPr/>
          <p:nvPr/>
        </p:nvSpPr>
        <p:spPr>
          <a:xfrm>
            <a:off x="5355074" y="3687842"/>
            <a:ext cx="2277666" cy="284678"/>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Advanced NLP</a:t>
            </a:r>
            <a:endParaRPr lang="en-US" sz="1750" dirty="0"/>
          </a:p>
        </p:txBody>
      </p:sp>
      <p:sp>
        <p:nvSpPr>
          <p:cNvPr id="14" name="Text 11"/>
          <p:cNvSpPr/>
          <p:nvPr/>
        </p:nvSpPr>
        <p:spPr>
          <a:xfrm>
            <a:off x="5355074" y="4081820"/>
            <a:ext cx="3920133" cy="582930"/>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Implement transformer-based models for enhanced accuracy.</a:t>
            </a:r>
            <a:endParaRPr lang="en-US" sz="1400" dirty="0"/>
          </a:p>
        </p:txBody>
      </p:sp>
      <p:sp>
        <p:nvSpPr>
          <p:cNvPr id="15" name="Shape 12"/>
          <p:cNvSpPr/>
          <p:nvPr/>
        </p:nvSpPr>
        <p:spPr>
          <a:xfrm>
            <a:off x="9662398" y="2936200"/>
            <a:ext cx="4330303" cy="1933575"/>
          </a:xfrm>
          <a:prstGeom prst="roundRect">
            <a:avLst>
              <a:gd name="adj" fmla="val 3958"/>
            </a:avLst>
          </a:prstGeom>
          <a:solidFill>
            <a:srgbClr val="09151A">
              <a:alpha val="95000"/>
            </a:srgbClr>
          </a:solidFill>
          <a:ln w="22860">
            <a:solidFill>
              <a:srgbClr val="194A99"/>
            </a:solidFill>
            <a:prstDash val="solid"/>
          </a:ln>
        </p:spPr>
      </p:sp>
      <p:sp>
        <p:nvSpPr>
          <p:cNvPr id="16" name="Shape 13"/>
          <p:cNvSpPr/>
          <p:nvPr/>
        </p:nvSpPr>
        <p:spPr>
          <a:xfrm>
            <a:off x="9685258" y="2959060"/>
            <a:ext cx="4284583" cy="546616"/>
          </a:xfrm>
          <a:prstGeom prst="roundRect">
            <a:avLst>
              <a:gd name="adj" fmla="val 8983"/>
            </a:avLst>
          </a:prstGeom>
          <a:solidFill>
            <a:srgbClr val="003180"/>
          </a:solidFill>
          <a:ln/>
        </p:spPr>
      </p:sp>
      <p:sp>
        <p:nvSpPr>
          <p:cNvPr id="17" name="Text 14"/>
          <p:cNvSpPr/>
          <p:nvPr/>
        </p:nvSpPr>
        <p:spPr>
          <a:xfrm>
            <a:off x="9867424" y="3687842"/>
            <a:ext cx="2277666" cy="284678"/>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AI Correction</a:t>
            </a:r>
            <a:endParaRPr lang="en-US" sz="1750" dirty="0"/>
          </a:p>
        </p:txBody>
      </p:sp>
      <p:sp>
        <p:nvSpPr>
          <p:cNvPr id="18" name="Text 15"/>
          <p:cNvSpPr/>
          <p:nvPr/>
        </p:nvSpPr>
        <p:spPr>
          <a:xfrm>
            <a:off x="9867424" y="4081820"/>
            <a:ext cx="3920252" cy="582930"/>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Integrate LLMs for intelligent error correction suggestions.</a:t>
            </a:r>
            <a:endParaRPr lang="en-US" sz="1400" dirty="0"/>
          </a:p>
        </p:txBody>
      </p:sp>
      <p:sp>
        <p:nvSpPr>
          <p:cNvPr id="19" name="Text 16"/>
          <p:cNvSpPr/>
          <p:nvPr/>
        </p:nvSpPr>
        <p:spPr>
          <a:xfrm>
            <a:off x="910947" y="5279588"/>
            <a:ext cx="13081754" cy="291465"/>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"From error text to intelligent classification — one project, two languages, endless possibilities." </a:t>
            </a: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0" name="Shape 17"/>
          <p:cNvSpPr/>
          <p:nvPr/>
        </p:nvSpPr>
        <p:spPr>
          <a:xfrm>
            <a:off x="637699" y="5074682"/>
            <a:ext cx="22860" cy="701278"/>
          </a:xfrm>
          <a:prstGeom prst="rect">
            <a:avLst/>
          </a:prstGeom>
          <a:solidFill>
            <a:srgbClr val="609DFF"/>
          </a:solidFill>
          <a:ln/>
        </p:spPr>
      </p:sp>
      <p:sp>
        <p:nvSpPr>
          <p:cNvPr id="21" name="Text 18"/>
          <p:cNvSpPr/>
          <p:nvPr/>
        </p:nvSpPr>
        <p:spPr>
          <a:xfrm>
            <a:off x="637699" y="5980867"/>
            <a:ext cx="13355002" cy="1748790"/>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Our long-term vision for this system extends beyond mere classification. We foresee its evolution into an intelligent coding assistant, capable of proactively identifying potential issues before compilation, suggesting optimized code snippets, and even generating complete solutions for common errors. This technology could revolutionize coding education by providing personalized, context-aware feedback, accelerating learning curves for aspiring developers. In professional environments, it promises to significantly reduce debugging cycles, enhance code quality, and free up developers to focus on innovation rather than troubleshooting. The continuous advancement of AI, particularly in natural language understanding and generation, will be pivotal in realizing this vision, making programming more accessible, efficient, and enjoyable for everyone.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1117</Words>
  <Application>Microsoft Office PowerPoint</Application>
  <PresentationFormat>Custom</PresentationFormat>
  <Paragraphs>80</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Merriweather</vt:lpstr>
      <vt:lpstr>Merriweather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Anilkumar Nair</dc:creator>
  <cp:lastModifiedBy>Anilkumar Nair</cp:lastModifiedBy>
  <cp:revision>4</cp:revision>
  <dcterms:created xsi:type="dcterms:W3CDTF">2025-11-19T06:25:00Z</dcterms:created>
  <dcterms:modified xsi:type="dcterms:W3CDTF">2025-11-19T06:55:37Z</dcterms:modified>
</cp:coreProperties>
</file>